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7" r:id="rId7"/>
    <p:sldId id="258" r:id="rId8"/>
    <p:sldId id="262" r:id="rId9"/>
    <p:sldId id="259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ITH, IAN" userId="73eb2fb1-b3a4-4e90-80e6-12b1d2e702a9" providerId="ADAL" clId="{F85C6424-0F51-4F0B-A813-F252996031D5}"/>
    <pc:docChg chg="modSld">
      <pc:chgData name="SMITH, IAN" userId="73eb2fb1-b3a4-4e90-80e6-12b1d2e702a9" providerId="ADAL" clId="{F85C6424-0F51-4F0B-A813-F252996031D5}" dt="2018-10-09T17:53:14.684" v="12" actId="20577"/>
      <pc:docMkLst>
        <pc:docMk/>
      </pc:docMkLst>
      <pc:sldChg chg="modSp">
        <pc:chgData name="SMITH, IAN" userId="73eb2fb1-b3a4-4e90-80e6-12b1d2e702a9" providerId="ADAL" clId="{F85C6424-0F51-4F0B-A813-F252996031D5}" dt="2018-10-09T17:53:14.684" v="12" actId="20577"/>
        <pc:sldMkLst>
          <pc:docMk/>
          <pc:sldMk cId="584608675" sldId="260"/>
        </pc:sldMkLst>
        <pc:spChg chg="mod">
          <ac:chgData name="SMITH, IAN" userId="73eb2fb1-b3a4-4e90-80e6-12b1d2e702a9" providerId="ADAL" clId="{F85C6424-0F51-4F0B-A813-F252996031D5}" dt="2018-10-09T17:53:14.684" v="12" actId="20577"/>
          <ac:spMkLst>
            <pc:docMk/>
            <pc:sldMk cId="584608675" sldId="260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2284-0B3C-4F8C-866F-F35D97B7046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C149F-6C9D-4C58-B9D5-8FCE836758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2284-0B3C-4F8C-866F-F35D97B7046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C149F-6C9D-4C58-B9D5-8FCE836758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2284-0B3C-4F8C-866F-F35D97B7046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C149F-6C9D-4C58-B9D5-8FCE836758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2284-0B3C-4F8C-866F-F35D97B7046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C149F-6C9D-4C58-B9D5-8FCE836758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2284-0B3C-4F8C-866F-F35D97B7046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C149F-6C9D-4C58-B9D5-8FCE836758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2284-0B3C-4F8C-866F-F35D97B7046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C149F-6C9D-4C58-B9D5-8FCE836758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2284-0B3C-4F8C-866F-F35D97B7046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C149F-6C9D-4C58-B9D5-8FCE836758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2284-0B3C-4F8C-866F-F35D97B7046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C149F-6C9D-4C58-B9D5-8FCE836758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2284-0B3C-4F8C-866F-F35D97B7046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C149F-6C9D-4C58-B9D5-8FCE836758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2284-0B3C-4F8C-866F-F35D97B7046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C149F-6C9D-4C58-B9D5-8FCE836758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2284-0B3C-4F8C-866F-F35D97B7046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C149F-6C9D-4C58-B9D5-8FCE836758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D2284-0B3C-4F8C-866F-F35D97B7046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C149F-6C9D-4C58-B9D5-8FCE836758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Solving Word Problems Using Kinematics Equations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fan cart </a:t>
            </a:r>
            <a:r>
              <a:rPr lang="en-US"/>
              <a:t>takes 5.16 </a:t>
            </a:r>
            <a:r>
              <a:rPr lang="en-US" dirty="0"/>
              <a:t>seconds to travel 2.0m from a standing start.  How long will it take this same car to travel 4.0m, again from a standing start?</a:t>
            </a:r>
          </a:p>
        </p:txBody>
      </p:sp>
    </p:spTree>
    <p:extLst>
      <p:ext uri="{BB962C8B-B14F-4D97-AF65-F5344CB8AC3E}">
        <p14:creationId xmlns:p14="http://schemas.microsoft.com/office/powerpoint/2010/main" val="584608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Duration    </a:t>
            </a:r>
            <a:r>
              <a:rPr lang="en-US" dirty="0" err="1">
                <a:latin typeface="Symbol" pitchFamily="18" charset="2"/>
              </a:rPr>
              <a:t>D</a:t>
            </a:r>
            <a:r>
              <a:rPr lang="en-US" dirty="0" err="1"/>
              <a:t>t</a:t>
            </a:r>
            <a:r>
              <a:rPr lang="en-US" dirty="0"/>
              <a:t> = </a:t>
            </a:r>
            <a:r>
              <a:rPr lang="en-US" dirty="0" err="1"/>
              <a:t>t</a:t>
            </a:r>
            <a:r>
              <a:rPr lang="en-US" baseline="-25000" dirty="0" err="1"/>
              <a:t>f</a:t>
            </a:r>
            <a:r>
              <a:rPr lang="en-US" dirty="0"/>
              <a:t> – 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endParaRPr lang="en-US" baseline="-25000" dirty="0"/>
          </a:p>
          <a:p>
            <a:endParaRPr lang="en-US" dirty="0"/>
          </a:p>
          <a:p>
            <a:r>
              <a:rPr lang="en-US" dirty="0"/>
              <a:t>Displacement    </a:t>
            </a:r>
            <a:r>
              <a:rPr lang="en-US" dirty="0" err="1">
                <a:latin typeface="Symbol" pitchFamily="18" charset="2"/>
              </a:rPr>
              <a:t>D</a:t>
            </a:r>
            <a:r>
              <a:rPr lang="en-US" dirty="0" err="1"/>
              <a:t>x</a:t>
            </a:r>
            <a:r>
              <a:rPr lang="en-US" dirty="0"/>
              <a:t> = </a:t>
            </a:r>
            <a:r>
              <a:rPr lang="en-US" dirty="0" err="1"/>
              <a:t>x</a:t>
            </a:r>
            <a:r>
              <a:rPr lang="en-US" baseline="-25000" dirty="0" err="1"/>
              <a:t>f</a:t>
            </a:r>
            <a:r>
              <a:rPr lang="en-US" dirty="0"/>
              <a:t> –x</a:t>
            </a:r>
            <a:r>
              <a:rPr lang="en-US" baseline="-25000" dirty="0"/>
              <a:t>i</a:t>
            </a:r>
          </a:p>
          <a:p>
            <a:endParaRPr lang="en-US" baseline="-25000" dirty="0"/>
          </a:p>
          <a:p>
            <a:r>
              <a:rPr lang="en-US" dirty="0" err="1"/>
              <a:t>Avg</a:t>
            </a:r>
            <a:r>
              <a:rPr lang="en-US" dirty="0"/>
              <a:t> Speed     </a:t>
            </a:r>
            <a:r>
              <a:rPr lang="en-US" dirty="0" err="1"/>
              <a:t>S</a:t>
            </a:r>
            <a:r>
              <a:rPr lang="en-US" baseline="-25000" dirty="0" err="1"/>
              <a:t>avg</a:t>
            </a:r>
            <a:r>
              <a:rPr lang="en-US" dirty="0"/>
              <a:t> = d / </a:t>
            </a:r>
            <a:r>
              <a:rPr lang="en-US" dirty="0" err="1">
                <a:latin typeface="Symbol" pitchFamily="18" charset="2"/>
              </a:rPr>
              <a:t>D</a:t>
            </a:r>
            <a:r>
              <a:rPr lang="en-US" dirty="0" err="1"/>
              <a:t>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Avg</a:t>
            </a:r>
            <a:r>
              <a:rPr lang="en-US" dirty="0"/>
              <a:t> Velocity    </a:t>
            </a:r>
            <a:r>
              <a:rPr lang="en-US" dirty="0" err="1"/>
              <a:t>v</a:t>
            </a:r>
            <a:r>
              <a:rPr lang="en-US" baseline="-25000" dirty="0" err="1"/>
              <a:t>avg</a:t>
            </a:r>
            <a:r>
              <a:rPr lang="en-US" dirty="0"/>
              <a:t> = </a:t>
            </a:r>
            <a:r>
              <a:rPr lang="en-US" dirty="0" err="1">
                <a:latin typeface="Symbol" pitchFamily="18" charset="2"/>
              </a:rPr>
              <a:t>D</a:t>
            </a:r>
            <a:r>
              <a:rPr lang="en-US" dirty="0" err="1"/>
              <a:t>x</a:t>
            </a:r>
            <a:r>
              <a:rPr lang="en-US" dirty="0"/>
              <a:t>/</a:t>
            </a:r>
            <a:r>
              <a:rPr lang="en-US" dirty="0" err="1">
                <a:latin typeface="Symbol" pitchFamily="18" charset="2"/>
              </a:rPr>
              <a:t>D</a:t>
            </a:r>
            <a:r>
              <a:rPr lang="en-US" dirty="0" err="1"/>
              <a:t>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Avg</a:t>
            </a:r>
            <a:r>
              <a:rPr lang="en-US" dirty="0"/>
              <a:t> Acceleration    </a:t>
            </a:r>
            <a:r>
              <a:rPr lang="en-US" dirty="0" err="1"/>
              <a:t>a</a:t>
            </a:r>
            <a:r>
              <a:rPr lang="en-US" baseline="-25000" dirty="0" err="1"/>
              <a:t>avg</a:t>
            </a:r>
            <a:r>
              <a:rPr lang="en-US" dirty="0"/>
              <a:t> = </a:t>
            </a:r>
            <a:r>
              <a:rPr lang="en-US" dirty="0" err="1">
                <a:latin typeface="Symbol" pitchFamily="18" charset="2"/>
              </a:rPr>
              <a:t>D</a:t>
            </a:r>
            <a:r>
              <a:rPr lang="en-US" dirty="0" err="1"/>
              <a:t>v</a:t>
            </a:r>
            <a:r>
              <a:rPr lang="en-US" dirty="0"/>
              <a:t>/</a:t>
            </a:r>
            <a:r>
              <a:rPr lang="en-US" dirty="0" err="1">
                <a:latin typeface="Symbol" pitchFamily="18" charset="2"/>
              </a:rPr>
              <a:t>D</a:t>
            </a:r>
            <a:r>
              <a:rPr lang="en-US" dirty="0" err="1"/>
              <a:t>t</a:t>
            </a:r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Kinematics Equations For Constant Acceleration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Symbol" pitchFamily="18" charset="2"/>
              </a:rPr>
              <a:t>D</a:t>
            </a:r>
            <a:r>
              <a:rPr lang="en-US" dirty="0" err="1"/>
              <a:t>x</a:t>
            </a:r>
            <a:r>
              <a:rPr lang="en-US" dirty="0"/>
              <a:t> = </a:t>
            </a:r>
            <a:r>
              <a:rPr lang="en-US" dirty="0" err="1"/>
              <a:t>v</a:t>
            </a:r>
            <a:r>
              <a:rPr lang="en-US" baseline="-25000" dirty="0" err="1"/>
              <a:t>i</a:t>
            </a:r>
            <a:r>
              <a:rPr lang="en-US" dirty="0" err="1"/>
              <a:t>t</a:t>
            </a:r>
            <a:r>
              <a:rPr lang="en-US" dirty="0"/>
              <a:t> + ½ at</a:t>
            </a:r>
            <a:r>
              <a:rPr lang="en-US" baseline="30000" dirty="0"/>
              <a:t>2</a:t>
            </a:r>
          </a:p>
          <a:p>
            <a:endParaRPr lang="en-US" dirty="0"/>
          </a:p>
          <a:p>
            <a:r>
              <a:rPr lang="en-US" dirty="0" err="1"/>
              <a:t>v</a:t>
            </a:r>
            <a:r>
              <a:rPr lang="en-US" baseline="-25000" dirty="0" err="1"/>
              <a:t>f</a:t>
            </a:r>
            <a:r>
              <a:rPr lang="en-US" dirty="0"/>
              <a:t> = v</a:t>
            </a:r>
            <a:r>
              <a:rPr lang="en-US" baseline="-25000" dirty="0"/>
              <a:t>i</a:t>
            </a:r>
            <a:r>
              <a:rPr lang="en-US" dirty="0"/>
              <a:t> + at</a:t>
            </a:r>
          </a:p>
          <a:p>
            <a:endParaRPr lang="en-US" dirty="0"/>
          </a:p>
          <a:p>
            <a:r>
              <a:rPr lang="en-US" dirty="0" err="1">
                <a:latin typeface="Symbol" pitchFamily="18" charset="2"/>
              </a:rPr>
              <a:t>D</a:t>
            </a:r>
            <a:r>
              <a:rPr lang="en-US" dirty="0" err="1"/>
              <a:t>x</a:t>
            </a:r>
            <a:r>
              <a:rPr lang="en-US" dirty="0"/>
              <a:t> = ½(v</a:t>
            </a:r>
            <a:r>
              <a:rPr lang="en-US" baseline="-25000" dirty="0"/>
              <a:t>i</a:t>
            </a:r>
            <a:r>
              <a:rPr lang="en-US" dirty="0"/>
              <a:t> + </a:t>
            </a:r>
            <a:r>
              <a:rPr lang="en-US" dirty="0" err="1"/>
              <a:t>v</a:t>
            </a:r>
            <a:r>
              <a:rPr lang="en-US" baseline="-25000" dirty="0" err="1"/>
              <a:t>f</a:t>
            </a:r>
            <a:r>
              <a:rPr lang="en-US" dirty="0"/>
              <a:t>)t</a:t>
            </a:r>
          </a:p>
          <a:p>
            <a:endParaRPr lang="en-US" dirty="0"/>
          </a:p>
          <a:p>
            <a:r>
              <a:rPr lang="en-US" dirty="0"/>
              <a:t>V</a:t>
            </a:r>
            <a:r>
              <a:rPr lang="en-US" baseline="-25000" dirty="0"/>
              <a:t>f</a:t>
            </a:r>
            <a:r>
              <a:rPr lang="en-US" baseline="30000" dirty="0"/>
              <a:t>2</a:t>
            </a:r>
            <a:r>
              <a:rPr lang="en-US" dirty="0"/>
              <a:t> = v</a:t>
            </a:r>
            <a:r>
              <a:rPr lang="en-US" baseline="30000" dirty="0"/>
              <a:t>i2</a:t>
            </a:r>
            <a:r>
              <a:rPr lang="en-US" dirty="0"/>
              <a:t> + 2a</a:t>
            </a:r>
            <a:r>
              <a:rPr lang="en-US" dirty="0">
                <a:latin typeface="Symbol" pitchFamily="18" charset="2"/>
              </a:rPr>
              <a:t>D</a:t>
            </a:r>
            <a:r>
              <a:rPr lang="en-US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889006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Terms –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/>
          <a:lstStyle/>
          <a:p>
            <a:pPr>
              <a:buNone/>
            </a:pPr>
            <a:r>
              <a:rPr lang="en-US" dirty="0"/>
              <a:t>-time			-</a:t>
            </a:r>
          </a:p>
          <a:p>
            <a:pPr>
              <a:buNone/>
            </a:pPr>
            <a:r>
              <a:rPr lang="en-US" dirty="0"/>
              <a:t>-duration		-</a:t>
            </a:r>
          </a:p>
          <a:p>
            <a:pPr>
              <a:buNone/>
            </a:pPr>
            <a:r>
              <a:rPr lang="en-US" dirty="0"/>
              <a:t>-position		-</a:t>
            </a:r>
          </a:p>
          <a:p>
            <a:pPr>
              <a:buNone/>
            </a:pPr>
            <a:r>
              <a:rPr lang="en-US" dirty="0"/>
              <a:t>-distance		-</a:t>
            </a:r>
          </a:p>
          <a:p>
            <a:pPr>
              <a:buNone/>
            </a:pPr>
            <a:r>
              <a:rPr lang="en-US" dirty="0"/>
              <a:t>-displacement	-</a:t>
            </a:r>
          </a:p>
          <a:p>
            <a:pPr>
              <a:buNone/>
            </a:pPr>
            <a:r>
              <a:rPr lang="en-US" dirty="0"/>
              <a:t>-speed		-</a:t>
            </a:r>
          </a:p>
          <a:p>
            <a:pPr>
              <a:buNone/>
            </a:pPr>
            <a:r>
              <a:rPr lang="en-US" dirty="0"/>
              <a:t>-velocity		-</a:t>
            </a:r>
          </a:p>
          <a:p>
            <a:pPr>
              <a:buNone/>
            </a:pPr>
            <a:r>
              <a:rPr lang="en-US" dirty="0"/>
              <a:t>-acceleration	-</a:t>
            </a:r>
          </a:p>
          <a:p>
            <a:pPr>
              <a:buNone/>
            </a:pPr>
            <a:r>
              <a:rPr lang="en-US" b="1" i="1" dirty="0"/>
              <a:t>Which of these terms relates two other terms?</a:t>
            </a:r>
          </a:p>
        </p:txBody>
      </p:sp>
    </p:spTree>
    <p:extLst>
      <p:ext uri="{BB962C8B-B14F-4D97-AF65-F5344CB8AC3E}">
        <p14:creationId xmlns:p14="http://schemas.microsoft.com/office/powerpoint/2010/main" val="3487348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a stand-still, a train can cover 100m in 20 seconds.</a:t>
            </a:r>
          </a:p>
          <a:p>
            <a:pPr lvl="1"/>
            <a:r>
              <a:rPr lang="en-US" dirty="0"/>
              <a:t>What is the train’s acceleration? (assume it is constant)</a:t>
            </a:r>
          </a:p>
          <a:p>
            <a:pPr lvl="1"/>
            <a:r>
              <a:rPr lang="en-US" dirty="0"/>
              <a:t>With the same constant acceleration, how long would it take the train to complete 400m (a quarter mile) from a standing start?</a:t>
            </a:r>
          </a:p>
        </p:txBody>
      </p:sp>
    </p:spTree>
    <p:extLst>
      <p:ext uri="{BB962C8B-B14F-4D97-AF65-F5344CB8AC3E}">
        <p14:creationId xmlns:p14="http://schemas.microsoft.com/office/powerpoint/2010/main" val="1687482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automotive industry, a 0.5g panic stop is the name for a situation when a driver slows the vehicle by ½ the acceleration due to gravity.  That means the car is slowed by 4.9m/s/s.  How far will it take a driver to execute a 0.5g panic stop from:</a:t>
            </a:r>
          </a:p>
          <a:p>
            <a:pPr lvl="1"/>
            <a:r>
              <a:rPr lang="en-US" dirty="0"/>
              <a:t> 25 mph?</a:t>
            </a:r>
          </a:p>
          <a:p>
            <a:pPr lvl="1"/>
            <a:r>
              <a:rPr lang="en-US" dirty="0"/>
              <a:t> 50 mph?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085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5977E18A3A12488AAA9666C46A216D" ma:contentTypeVersion="1" ma:contentTypeDescription="Create a new document." ma:contentTypeScope="" ma:versionID="fb65b05ac02823b077958044bc2b57e1">
  <xsd:schema xmlns:xsd="http://www.w3.org/2001/XMLSchema" xmlns:xs="http://www.w3.org/2001/XMLSchema" xmlns:p="http://schemas.microsoft.com/office/2006/metadata/properties" xmlns:ns3="830af3a2-2a75-48ef-a34f-230c95d7a199" targetNamespace="http://schemas.microsoft.com/office/2006/metadata/properties" ma:root="true" ma:fieldsID="9a9e1c0eb44bf423e4450d5ec36935a3" ns3:_="">
    <xsd:import namespace="830af3a2-2a75-48ef-a34f-230c95d7a199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0af3a2-2a75-48ef-a34f-230c95d7a1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A9733E-FD8C-4DDD-A309-27BF0EB0C406}">
  <ds:schemaRefs>
    <ds:schemaRef ds:uri="830af3a2-2a75-48ef-a34f-230c95d7a199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0BD9ADF-7DD8-49D6-835A-F4CE548D01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0af3a2-2a75-48ef-a34f-230c95d7a1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D921E9-B349-47E7-B6FC-A7E26BFFDA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2213</TotalTime>
  <Words>227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Symbol</vt:lpstr>
      <vt:lpstr>Office Theme</vt:lpstr>
      <vt:lpstr>Solving Word Problems Using Kinematics Equations</vt:lpstr>
      <vt:lpstr>Example Problem</vt:lpstr>
      <vt:lpstr>Equations</vt:lpstr>
      <vt:lpstr>Kinematics Equations For Constant Acceleration</vt:lpstr>
      <vt:lpstr>Terms – Definitions</vt:lpstr>
      <vt:lpstr>Ex.</vt:lpstr>
      <vt:lpstr>Ex</vt:lpstr>
    </vt:vector>
  </TitlesOfParts>
  <Company>CBSD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Kinematics Equations</dc:title>
  <dc:creator>ian smith</dc:creator>
  <cp:lastModifiedBy>SMITH, IAN</cp:lastModifiedBy>
  <cp:revision>13</cp:revision>
  <dcterms:created xsi:type="dcterms:W3CDTF">2009-02-11T13:20:37Z</dcterms:created>
  <dcterms:modified xsi:type="dcterms:W3CDTF">2018-10-09T17:53:19Z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0x010100AC5977E18A3A12488AAA9666C46A216D</vt:lpwstr>
  </property>
  <property fmtid="{D5CDD505-2E9C-101B-9397-08002B2CF9AE}" pid="3" name="IsMyDocuments">
    <vt:bool>true</vt:bool>
  </property>
</Properties>
</file>